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Lobster"/>
      <p:regular r:id="rId19"/>
    </p:embeddedFont>
    <p:embeddedFont>
      <p:font typeface="Barlow Condensed"/>
      <p:regular r:id="rId20"/>
      <p:bold r:id="rId21"/>
      <p:italic r:id="rId22"/>
      <p:boldItalic r:id="rId23"/>
    </p:embeddedFont>
    <p:embeddedFont>
      <p:font typeface="Pacifico"/>
      <p:regular r:id="rId24"/>
    </p:embeddedFont>
    <p:embeddedFont>
      <p:font typeface="Quicksand"/>
      <p:regular r:id="rId25"/>
      <p:bold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C50493-261C-4529-8D58-CCFD86F366D2}">
  <a:tblStyle styleId="{53C50493-261C-4529-8D58-CCFD86F366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8704A6F-09D4-4C0A-BFE3-0FCD098A5C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regular.fntdata"/><Relationship Id="rId22" Type="http://schemas.openxmlformats.org/officeDocument/2006/relationships/font" Target="fonts/BarlowCondensed-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Pacifico-regular.fntdata"/><Relationship Id="rId23" Type="http://schemas.openxmlformats.org/officeDocument/2006/relationships/font" Target="fonts/Barlow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arlow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Barl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Lobster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888449a4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888449a4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4888449a4b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4888449a4b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4888449a4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4888449a4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0a388353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0a388353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888449a4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888449a4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888449a4b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888449a4b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bee76f3f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bee76f3f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888449a4b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4888449a4b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4888449a4b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4888449a4b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888449a4b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4888449a4b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888449a4b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888449a4b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507492" y="1508760"/>
            <a:ext cx="80655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1pPr>
            <a:lvl2pPr indent="-3175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2pPr>
            <a:lvl3pPr indent="-3175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3pPr>
            <a:lvl4pPr indent="-3175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4pPr>
            <a:lvl5pPr indent="-3175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5pPr>
            <a:lvl6pPr indent="-3175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6pPr>
            <a:lvl7pPr indent="-3175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7pPr>
            <a:lvl8pPr indent="-3175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8pPr>
            <a:lvl9pPr indent="-3175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Char char=" 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 txBox="1"/>
          <p:nvPr>
            <p:ph type="title"/>
          </p:nvPr>
        </p:nvSpPr>
        <p:spPr>
          <a:xfrm>
            <a:off x="6196053" y="406711"/>
            <a:ext cx="25377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571500" y="571500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6195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Char char=" "/>
              <a:defRPr sz="2100"/>
            </a:lvl2pPr>
            <a:lvl3pPr indent="-3429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2385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4pPr>
            <a:lvl5pPr indent="-32385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5pPr>
            <a:lvl6pPr indent="-32385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6pPr>
            <a:lvl7pPr indent="-32385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7pPr>
            <a:lvl8pPr indent="-32385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8pPr>
            <a:lvl9pPr indent="-32385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Char char=" "/>
              <a:defRPr sz="1500"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6206987" y="1883860"/>
            <a:ext cx="25488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>
                <a:solidFill>
                  <a:srgbClr val="262626"/>
                </a:solidFill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486918" y="4064000"/>
            <a:ext cx="80856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7"/>
          <p:cNvSpPr/>
          <p:nvPr>
            <p:ph idx="2" type="pic"/>
          </p:nvPr>
        </p:nvSpPr>
        <p:spPr>
          <a:xfrm>
            <a:off x="0" y="0"/>
            <a:ext cx="9144000" cy="3998100"/>
          </a:xfrm>
          <a:prstGeom prst="rect">
            <a:avLst/>
          </a:prstGeom>
          <a:solidFill>
            <a:srgbClr val="B7E0E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507492" y="4432301"/>
            <a:ext cx="69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>
                <a:solidFill>
                  <a:srgbClr val="262626"/>
                </a:solidFill>
              </a:defRPr>
            </a:lvl1pPr>
            <a:lvl2pPr indent="-228600" lvl="1" marL="914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  <a:defRPr b="0" i="0" sz="7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e">
  <p:cSld name="0079_Fowler_Template_SlidesMania_17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1211831" y="1212525"/>
            <a:ext cx="7798500" cy="2718600"/>
          </a:xfrm>
          <a:prstGeom prst="frame">
            <a:avLst>
              <a:gd fmla="val 3289" name="adj1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" y="-25939"/>
            <a:ext cx="9143999" cy="526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>
            <p:ph type="title"/>
          </p:nvPr>
        </p:nvSpPr>
        <p:spPr>
          <a:xfrm>
            <a:off x="1631138" y="1699894"/>
            <a:ext cx="7098600" cy="16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/>
        </p:nvSpPr>
        <p:spPr>
          <a:xfrm rot="5400000">
            <a:off x="-509475" y="4820550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8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e column">
  <p:cSld name="0079_Fowler_Template_SlidesMania_17_4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9"/>
          <p:cNvPicPr preferRelativeResize="0"/>
          <p:nvPr/>
        </p:nvPicPr>
        <p:blipFill rotWithShape="1">
          <a:blip r:embed="rId2">
            <a:alphaModFix/>
          </a:blip>
          <a:srcRect b="64095" l="3446" r="0" t="11638"/>
          <a:stretch/>
        </p:blipFill>
        <p:spPr>
          <a:xfrm flipH="1">
            <a:off x="1" y="0"/>
            <a:ext cx="9143999" cy="126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/>
          <p:nvPr/>
        </p:nvSpPr>
        <p:spPr>
          <a:xfrm>
            <a:off x="0" y="988538"/>
            <a:ext cx="9144000" cy="332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9"/>
          <p:cNvSpPr txBox="1"/>
          <p:nvPr>
            <p:ph type="title"/>
          </p:nvPr>
        </p:nvSpPr>
        <p:spPr>
          <a:xfrm>
            <a:off x="265331" y="169200"/>
            <a:ext cx="76245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/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567375" y="1270163"/>
            <a:ext cx="8009100" cy="28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"/>
              <a:buChar char="●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○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■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●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○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■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●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○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"/>
              <a:buChar char="■"/>
              <a:defRPr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pic>
        <p:nvPicPr>
          <p:cNvPr id="126" name="Google Shape;126;p29"/>
          <p:cNvPicPr preferRelativeResize="0"/>
          <p:nvPr/>
        </p:nvPicPr>
        <p:blipFill rotWithShape="1">
          <a:blip r:embed="rId2">
            <a:alphaModFix/>
          </a:blip>
          <a:srcRect b="69107" l="3446" r="0" t="11637"/>
          <a:stretch/>
        </p:blipFill>
        <p:spPr>
          <a:xfrm>
            <a:off x="0" y="4141238"/>
            <a:ext cx="9175931" cy="100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5404600" y="-64800"/>
            <a:ext cx="3739500" cy="5208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acifico"/>
                <a:ea typeface="Pacifico"/>
                <a:cs typeface="Pacifico"/>
                <a:sym typeface="Pacifico"/>
              </a:rPr>
              <a:t>Today’s Schedule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333333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First Period: 6:33 – 6:40</a:t>
            </a:r>
            <a:endParaRPr sz="2350">
              <a:solidFill>
                <a:srgbClr val="333333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Second Period: 6:46 – 6:53</a:t>
            </a:r>
            <a:endParaRPr sz="2350">
              <a:solidFill>
                <a:srgbClr val="333333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Third Period: 6:59 – 7:06</a:t>
            </a:r>
            <a:endParaRPr sz="2350">
              <a:solidFill>
                <a:srgbClr val="333333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Fourth Period: 7:12 – 7:19</a:t>
            </a:r>
            <a:endParaRPr sz="2350">
              <a:solidFill>
                <a:srgbClr val="333333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Fifth Period: 7:25 – 7:32</a:t>
            </a:r>
            <a:endParaRPr sz="2350">
              <a:solidFill>
                <a:srgbClr val="333333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333333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Six Period: 7:38 – 7:45</a:t>
            </a:r>
            <a:endParaRPr sz="3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2" name="Google Shape;132;p30"/>
          <p:cNvSpPr txBox="1"/>
          <p:nvPr/>
        </p:nvSpPr>
        <p:spPr>
          <a:xfrm>
            <a:off x="0" y="832038"/>
            <a:ext cx="541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Welcome Back to School! </a:t>
            </a:r>
            <a:endParaRPr sz="48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3" name="Google Shape;133;p30"/>
          <p:cNvSpPr txBox="1"/>
          <p:nvPr/>
        </p:nvSpPr>
        <p:spPr>
          <a:xfrm>
            <a:off x="191400" y="2347288"/>
            <a:ext cx="503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It’s a great day to be an Ayala Bulldog!  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725" y="3723753"/>
            <a:ext cx="1047075" cy="1307646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643558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30589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910534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582117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244429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897155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4635667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839290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401209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963117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549229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338747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15104"/>
            <a:ext cx="1229701" cy="12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0" y="3501875"/>
            <a:ext cx="17091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700" y="3472073"/>
            <a:ext cx="1107950" cy="97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/>
          <p:nvPr/>
        </p:nvSpPr>
        <p:spPr>
          <a:xfrm>
            <a:off x="0" y="60245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Book Report / SSR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pSp>
        <p:nvGrpSpPr>
          <p:cNvPr id="411" name="Google Shape;411;p39"/>
          <p:cNvGrpSpPr/>
          <p:nvPr/>
        </p:nvGrpSpPr>
        <p:grpSpPr>
          <a:xfrm>
            <a:off x="0" y="26476"/>
            <a:ext cx="2496665" cy="679396"/>
            <a:chOff x="0" y="26476"/>
            <a:chExt cx="2496665" cy="679396"/>
          </a:xfrm>
        </p:grpSpPr>
        <p:pic>
          <p:nvPicPr>
            <p:cNvPr id="412" name="Google Shape;412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6" name="Google Shape;416;p39"/>
          <p:cNvGrpSpPr/>
          <p:nvPr/>
        </p:nvGrpSpPr>
        <p:grpSpPr>
          <a:xfrm>
            <a:off x="2582117" y="26476"/>
            <a:ext cx="2639680" cy="679396"/>
            <a:chOff x="2582117" y="26476"/>
            <a:chExt cx="2639680" cy="679396"/>
          </a:xfrm>
        </p:grpSpPr>
        <p:pic>
          <p:nvPicPr>
            <p:cNvPr id="417" name="Google Shape;417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39"/>
          <p:cNvGrpSpPr/>
          <p:nvPr/>
        </p:nvGrpSpPr>
        <p:grpSpPr>
          <a:xfrm>
            <a:off x="0" y="4464101"/>
            <a:ext cx="3830560" cy="679396"/>
            <a:chOff x="0" y="4464101"/>
            <a:chExt cx="3830560" cy="679396"/>
          </a:xfrm>
        </p:grpSpPr>
        <p:pic>
          <p:nvPicPr>
            <p:cNvPr id="422" name="Google Shape;422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39"/>
          <p:cNvGrpSpPr/>
          <p:nvPr/>
        </p:nvGrpSpPr>
        <p:grpSpPr>
          <a:xfrm>
            <a:off x="5307242" y="26476"/>
            <a:ext cx="2639680" cy="679396"/>
            <a:chOff x="2582117" y="26476"/>
            <a:chExt cx="2639680" cy="679396"/>
          </a:xfrm>
        </p:grpSpPr>
        <p:pic>
          <p:nvPicPr>
            <p:cNvPr id="429" name="Google Shape;429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" name="Google Shape;433;p39"/>
          <p:cNvGrpSpPr/>
          <p:nvPr/>
        </p:nvGrpSpPr>
        <p:grpSpPr>
          <a:xfrm>
            <a:off x="3941063" y="4464101"/>
            <a:ext cx="3830560" cy="679396"/>
            <a:chOff x="0" y="4464101"/>
            <a:chExt cx="3830560" cy="679396"/>
          </a:xfrm>
        </p:grpSpPr>
        <p:pic>
          <p:nvPicPr>
            <p:cNvPr id="434" name="Google Shape;434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9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39"/>
          <p:cNvSpPr txBox="1"/>
          <p:nvPr/>
        </p:nvSpPr>
        <p:spPr>
          <a:xfrm>
            <a:off x="195750" y="1596425"/>
            <a:ext cx="87525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Each quarter ( 8-9 weeks), students will be required to read a </a:t>
            </a: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minimum</a:t>
            </a: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 of 200 pages.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Books must be at student’s reading level, not required reading for school, and something they </a:t>
            </a:r>
            <a:r>
              <a:rPr b="1"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enjoy</a:t>
            </a: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b="1"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Assignment: 1 pager (in Google Classroom) due 10/3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41" name="Google Shape;4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50" y="3913804"/>
            <a:ext cx="1229701" cy="12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9"/>
          <p:cNvSpPr txBox="1"/>
          <p:nvPr/>
        </p:nvSpPr>
        <p:spPr>
          <a:xfrm>
            <a:off x="7882150" y="3447550"/>
            <a:ext cx="17091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/>
          <p:nvPr>
            <p:ph idx="1" type="body"/>
          </p:nvPr>
        </p:nvSpPr>
        <p:spPr>
          <a:xfrm>
            <a:off x="5221800" y="26475"/>
            <a:ext cx="3922200" cy="5117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Communication</a:t>
            </a: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: </a:t>
            </a:r>
            <a:endParaRPr sz="35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-</a:t>
            </a:r>
            <a:r>
              <a:rPr b="1" lang="en" sz="2200">
                <a:latin typeface="Quicksand"/>
                <a:ea typeface="Quicksand"/>
                <a:cs typeface="Quicksand"/>
                <a:sym typeface="Quicksand"/>
              </a:rPr>
              <a:t>Google Classroom</a:t>
            </a:r>
            <a:endParaRPr b="1"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-</a:t>
            </a:r>
            <a:r>
              <a:rPr b="1" lang="en" sz="2200">
                <a:latin typeface="Quicksand"/>
                <a:ea typeface="Quicksand"/>
                <a:cs typeface="Quicksand"/>
                <a:sym typeface="Quicksand"/>
              </a:rPr>
              <a:t>email: 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robin_yim@chino.k12.ca.us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-</a:t>
            </a:r>
            <a:r>
              <a:rPr b="1" lang="en" sz="2200">
                <a:latin typeface="Quicksand"/>
                <a:ea typeface="Quicksand"/>
                <a:cs typeface="Quicksand"/>
                <a:sym typeface="Quicksand"/>
              </a:rPr>
              <a:t>After school office hours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: Days posted weekly in Google Classroom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Lobster"/>
                <a:ea typeface="Lobster"/>
                <a:cs typeface="Lobster"/>
                <a:sym typeface="Lobster"/>
              </a:rPr>
              <a:t>We are a team. If you have questions or if there is anything  I can clarify, please let me know. </a:t>
            </a:r>
            <a:endParaRPr sz="23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0" y="705875"/>
            <a:ext cx="522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Thank you for coming! 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-256625" y="2315750"/>
            <a:ext cx="528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Quicksand"/>
                <a:ea typeface="Quicksand"/>
                <a:cs typeface="Quicksand"/>
                <a:sym typeface="Quicksand"/>
              </a:rPr>
              <a:t>I am so excited to work with your </a:t>
            </a:r>
            <a:r>
              <a:rPr lang="en" sz="2800">
                <a:latin typeface="Quicksand"/>
                <a:ea typeface="Quicksand"/>
                <a:cs typeface="Quicksand"/>
                <a:sym typeface="Quicksand"/>
              </a:rPr>
              <a:t>amazing</a:t>
            </a:r>
            <a:r>
              <a:rPr lang="en" sz="2800">
                <a:latin typeface="Quicksand"/>
                <a:ea typeface="Quicksand"/>
                <a:cs typeface="Quicksand"/>
                <a:sym typeface="Quicksand"/>
              </a:rPr>
              <a:t> student </a:t>
            </a:r>
            <a:endParaRPr sz="28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Quicksand"/>
                <a:ea typeface="Quicksand"/>
                <a:cs typeface="Quicksand"/>
                <a:sym typeface="Quicksand"/>
              </a:rPr>
              <a:t>this year.</a:t>
            </a:r>
            <a:endParaRPr sz="28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50" name="Google Shape;4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713" y="3580725"/>
            <a:ext cx="1261876" cy="1575891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rgbClr val="000000">
                <a:alpha val="50000"/>
              </a:srgbClr>
            </a:outerShdw>
          </a:effectLst>
        </p:spPr>
      </p:pic>
      <p:pic>
        <p:nvPicPr>
          <p:cNvPr id="451" name="Google Shape;451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643558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30589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910534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582117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244429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897155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4635667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305890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910534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582117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0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244429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40"/>
          <p:cNvGrpSpPr/>
          <p:nvPr/>
        </p:nvGrpSpPr>
        <p:grpSpPr>
          <a:xfrm>
            <a:off x="1750" y="3428313"/>
            <a:ext cx="1709100" cy="1695954"/>
            <a:chOff x="0" y="3469000"/>
            <a:chExt cx="1709100" cy="1695954"/>
          </a:xfrm>
        </p:grpSpPr>
        <p:pic>
          <p:nvPicPr>
            <p:cNvPr id="464" name="Google Shape;464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3935254"/>
              <a:ext cx="1229701" cy="1229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40"/>
            <p:cNvSpPr txBox="1"/>
            <p:nvPr/>
          </p:nvSpPr>
          <p:spPr>
            <a:xfrm>
              <a:off x="0" y="3469000"/>
              <a:ext cx="1709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CC0000"/>
                  </a:solidFill>
                  <a:latin typeface="Pacifico"/>
                  <a:ea typeface="Pacifico"/>
                  <a:cs typeface="Pacifico"/>
                  <a:sym typeface="Pacifico"/>
                </a:rPr>
                <a:t>Sign In:</a:t>
              </a:r>
              <a:r>
                <a:rPr lang="en"/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5404600" y="-64800"/>
            <a:ext cx="3739500" cy="5208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acifico"/>
                <a:ea typeface="Pacifico"/>
                <a:cs typeface="Pacifico"/>
                <a:sym typeface="Pacifico"/>
              </a:rPr>
              <a:t>Today’s Agenda: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-Choose a seat. 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-Use the QR Code to Sign-In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-Learn about Mrs. Yim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-Review the Behavior Matrix/Expectations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-Preview Units 1 - 6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-Texts and Materials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-Absences and late work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-Grading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-Book Report 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0" y="832038"/>
            <a:ext cx="541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Welcome Back to School! </a:t>
            </a:r>
            <a:endParaRPr sz="48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91400" y="2347288"/>
            <a:ext cx="503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It’s a great day to be an Ayala Bulldog!  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725" y="3723753"/>
            <a:ext cx="1047075" cy="1307646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643558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30589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910534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582117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244429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897155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4635667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839290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401209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2963117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3549229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 rotWithShape="1">
          <a:blip r:embed="rId4">
            <a:alphaModFix/>
          </a:blip>
          <a:srcRect b="23618" l="13519" r="12483" t="15065"/>
          <a:stretch/>
        </p:blipFill>
        <p:spPr>
          <a:xfrm>
            <a:off x="1338747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15104"/>
            <a:ext cx="1229701" cy="12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0" y="3501875"/>
            <a:ext cx="17091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700" y="3472073"/>
            <a:ext cx="1107950" cy="97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-33600" y="602000"/>
            <a:ext cx="541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Meet Mrs. Yim 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0" y="1339375"/>
            <a:ext cx="5346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icksand"/>
                <a:ea typeface="Quicksand"/>
                <a:cs typeface="Quicksand"/>
                <a:sym typeface="Quicksand"/>
              </a:rPr>
              <a:t>B.A. - Liberal Studies (MSMU)</a:t>
            </a:r>
            <a:endParaRPr sz="27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icksand"/>
                <a:ea typeface="Quicksand"/>
                <a:cs typeface="Quicksand"/>
                <a:sym typeface="Quicksand"/>
              </a:rPr>
              <a:t>M.A. - Teaching (USC)</a:t>
            </a:r>
            <a:endParaRPr sz="27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icksand"/>
                <a:ea typeface="Quicksand"/>
                <a:cs typeface="Quicksand"/>
                <a:sym typeface="Quicksand"/>
              </a:rPr>
              <a:t>M.O.M. to Lily (9), Zoe (6), Jackson (6) and Buster the Labradoodle .</a:t>
            </a:r>
            <a:r>
              <a:rPr lang="en" sz="27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27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643558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1305890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1910534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2582117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3244429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3897155" y="264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4635667" y="255076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0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643558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1305890" y="44641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1910534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23618" l="13519" r="12483" t="15065"/>
          <a:stretch/>
        </p:blipFill>
        <p:spPr>
          <a:xfrm>
            <a:off x="3244429" y="4692701"/>
            <a:ext cx="586131" cy="4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625" y="3601975"/>
            <a:ext cx="2101196" cy="15758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5404600" y="26475"/>
            <a:ext cx="3739500" cy="5117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latin typeface="Lobster"/>
                <a:ea typeface="Lobster"/>
                <a:cs typeface="Lobster"/>
                <a:sym typeface="Lobster"/>
              </a:rPr>
              <a:t>About Me -                    	  </a:t>
            </a: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🖤 I  grew up in CA, AZ, and WA. 🖤 </a:t>
            </a: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We are Seahawks and Mariners fans. </a:t>
            </a: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🖤 This is my 20th year teaching. 🖤 I  have taught every grade from 1st to 9th. 🖤 Teaching 9th ELA is my favorite. 🖤 We enjoy visiting Joshua Tree and Disneyland. 🖤 I love 90’s alternative music. 🖤 I enjoy crafts and reading.🖤 I play ukulele. 🖤 I love supporting Ayala arts and athletics. </a:t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5">
            <a:alphaModFix/>
          </a:blip>
          <a:srcRect b="17607" l="0" r="0" t="0"/>
          <a:stretch/>
        </p:blipFill>
        <p:spPr>
          <a:xfrm>
            <a:off x="9" y="3601975"/>
            <a:ext cx="2550220" cy="157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1338" y="6002867"/>
            <a:ext cx="4114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-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>
                <a:latin typeface="Pacifico"/>
                <a:ea typeface="Pacifico"/>
                <a:cs typeface="Pacifico"/>
                <a:sym typeface="Pacifico"/>
              </a:rPr>
              <a:t>Mrs. Yim’s Behavior Matrix</a:t>
            </a:r>
            <a:endParaRPr sz="3720">
              <a:latin typeface="Pacifico"/>
              <a:ea typeface="Pacifico"/>
              <a:cs typeface="Pacifico"/>
              <a:sym typeface="Pacifico"/>
            </a:endParaRPr>
          </a:p>
        </p:txBody>
      </p:sp>
      <p:graphicFrame>
        <p:nvGraphicFramePr>
          <p:cNvPr id="203" name="Google Shape;203;p33"/>
          <p:cNvGraphicFramePr/>
          <p:nvPr/>
        </p:nvGraphicFramePr>
        <p:xfrm>
          <a:off x="86750" y="62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{53C50493-261C-4529-8D58-CCFD86F366D2}</a:tableStyleId>
              </a:tblPr>
              <a:tblGrid>
                <a:gridCol w="2185475"/>
                <a:gridCol w="2299775"/>
                <a:gridCol w="2535725"/>
                <a:gridCol w="1949525"/>
              </a:tblGrid>
              <a:tr h="32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 Respectful 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 Responsible 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                Be Safe 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Arrival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&amp; 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Dismissal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Enter and exit quietly.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Have a positive attitude.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Respect other’s personal space.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Take out earbuds and put phones away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Arrive on time with all necessary materials.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 prepared to begin when the bell rings.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Keep your area clean.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 aware of your surroundings.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Use all materials appropriately.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Don’t throw trash (or anything else).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Keep aisles clear.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 </a:t>
                      </a:r>
                      <a:endParaRPr sz="13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Behave appropriately for a classroom environment.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Avoid divisive or hurtful language.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Take care of our classroom environment.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4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Whole Class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&amp; 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Group Collaboration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Listen when others are speaking.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Value the contributions of your classmates and keep an open mind.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Pay attention and participate.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Take notes.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Ask questions if you don’t understand.</a:t>
                      </a:r>
                      <a:endParaRPr sz="13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Phones must be turned off and stored. </a:t>
                      </a:r>
                      <a:endParaRPr sz="13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/>
                </a:tc>
                <a:tc vMerge="1"/>
              </a:tr>
              <a:tr h="118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Independent Work 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&amp; 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Assessments</a:t>
                      </a:r>
                      <a:endParaRPr b="1" sz="18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Work quietly without disturbing others.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Keep your eyes on your own work.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Stay focused and use your time productively.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Read directions carefully.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 your best. 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⬤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" sz="13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Use technology appropriately</a:t>
                      </a:r>
                      <a:endParaRPr sz="13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/>
                </a:tc>
                <a:tc vMerge="1"/>
              </a:tr>
            </a:tbl>
          </a:graphicData>
        </a:graphic>
      </p:graphicFrame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5751" y="127825"/>
            <a:ext cx="542485" cy="677475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chemeClr val="dk1">
                <a:alpha val="50000"/>
              </a:schemeClr>
            </a:outerShdw>
          </a:effectLst>
        </p:spPr>
      </p:pic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826" y="127825"/>
            <a:ext cx="542485" cy="677475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chemeClr val="dk1">
                <a:alpha val="50000"/>
              </a:schemeClr>
            </a:outerShdw>
          </a:effectLst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9425" y="4065626"/>
            <a:ext cx="937825" cy="9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 rot="-5400000">
            <a:off x="6941250" y="4063150"/>
            <a:ext cx="1792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/>
        </p:nvSpPr>
        <p:spPr>
          <a:xfrm>
            <a:off x="0" y="61315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Expectations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150" y="3567600"/>
            <a:ext cx="1261876" cy="1575891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rgbClr val="000000">
                <a:alpha val="50000"/>
              </a:srgbClr>
            </a:outerShdw>
          </a:effectLst>
        </p:spPr>
      </p:pic>
      <p:grpSp>
        <p:nvGrpSpPr>
          <p:cNvPr id="214" name="Google Shape;214;p34"/>
          <p:cNvGrpSpPr/>
          <p:nvPr/>
        </p:nvGrpSpPr>
        <p:grpSpPr>
          <a:xfrm>
            <a:off x="0" y="26476"/>
            <a:ext cx="2496665" cy="679396"/>
            <a:chOff x="0" y="26476"/>
            <a:chExt cx="2496665" cy="679396"/>
          </a:xfrm>
        </p:grpSpPr>
        <p:pic>
          <p:nvPicPr>
            <p:cNvPr id="215" name="Google Shape;215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p34"/>
          <p:cNvGrpSpPr/>
          <p:nvPr/>
        </p:nvGrpSpPr>
        <p:grpSpPr>
          <a:xfrm>
            <a:off x="2582117" y="26476"/>
            <a:ext cx="2639680" cy="679396"/>
            <a:chOff x="2582117" y="26476"/>
            <a:chExt cx="2639680" cy="679396"/>
          </a:xfrm>
        </p:grpSpPr>
        <p:pic>
          <p:nvPicPr>
            <p:cNvPr id="220" name="Google Shape;220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34"/>
          <p:cNvGrpSpPr/>
          <p:nvPr/>
        </p:nvGrpSpPr>
        <p:grpSpPr>
          <a:xfrm>
            <a:off x="0" y="4464101"/>
            <a:ext cx="3830560" cy="679396"/>
            <a:chOff x="0" y="4464101"/>
            <a:chExt cx="3830560" cy="679396"/>
          </a:xfrm>
        </p:grpSpPr>
        <p:pic>
          <p:nvPicPr>
            <p:cNvPr id="225" name="Google Shape;225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34"/>
          <p:cNvGrpSpPr/>
          <p:nvPr/>
        </p:nvGrpSpPr>
        <p:grpSpPr>
          <a:xfrm>
            <a:off x="5307242" y="26476"/>
            <a:ext cx="2639680" cy="679396"/>
            <a:chOff x="2582117" y="26476"/>
            <a:chExt cx="2639680" cy="679396"/>
          </a:xfrm>
        </p:grpSpPr>
        <p:pic>
          <p:nvPicPr>
            <p:cNvPr id="232" name="Google Shape;232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34"/>
          <p:cNvGrpSpPr/>
          <p:nvPr/>
        </p:nvGrpSpPr>
        <p:grpSpPr>
          <a:xfrm>
            <a:off x="3941063" y="4464101"/>
            <a:ext cx="3830560" cy="679396"/>
            <a:chOff x="0" y="4464101"/>
            <a:chExt cx="3830560" cy="679396"/>
          </a:xfrm>
        </p:grpSpPr>
        <p:pic>
          <p:nvPicPr>
            <p:cNvPr id="237" name="Google Shape;237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4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34"/>
          <p:cNvSpPr txBox="1"/>
          <p:nvPr/>
        </p:nvSpPr>
        <p:spPr>
          <a:xfrm>
            <a:off x="195750" y="1291625"/>
            <a:ext cx="87525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Respect me, respect each other, respect yourself, respect our classroom.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Try, especially when it’s difficult. I will support you.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Take responsibility for your learning. Ask questions when you don’t understand. Communicate with me if you need help.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15104"/>
            <a:ext cx="1229701" cy="12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0" y="3514325"/>
            <a:ext cx="17091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/>
        </p:nvSpPr>
        <p:spPr>
          <a:xfrm>
            <a:off x="71675" y="-2665425"/>
            <a:ext cx="541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Welcome Back to School! 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71675" y="7019800"/>
            <a:ext cx="503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It’s a great day to be an Ayala Bulldog!  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762" y="89275"/>
            <a:ext cx="714013" cy="8917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rgbClr val="000000">
                <a:alpha val="50000"/>
              </a:srgbClr>
            </a:outerShdw>
          </a:effectLst>
        </p:spPr>
      </p:pic>
      <p:grpSp>
        <p:nvGrpSpPr>
          <p:cNvPr id="253" name="Google Shape;253;p35"/>
          <p:cNvGrpSpPr/>
          <p:nvPr/>
        </p:nvGrpSpPr>
        <p:grpSpPr>
          <a:xfrm>
            <a:off x="-9410" y="4199926"/>
            <a:ext cx="3018967" cy="891707"/>
            <a:chOff x="0" y="26476"/>
            <a:chExt cx="2496665" cy="679396"/>
          </a:xfrm>
        </p:grpSpPr>
        <p:pic>
          <p:nvPicPr>
            <p:cNvPr id="254" name="Google Shape;254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35"/>
          <p:cNvGrpSpPr/>
          <p:nvPr/>
        </p:nvGrpSpPr>
        <p:grpSpPr>
          <a:xfrm>
            <a:off x="4402317" y="-2051699"/>
            <a:ext cx="2639680" cy="679396"/>
            <a:chOff x="2582117" y="26476"/>
            <a:chExt cx="2639680" cy="679396"/>
          </a:xfrm>
        </p:grpSpPr>
        <p:pic>
          <p:nvPicPr>
            <p:cNvPr id="259" name="Google Shape;259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35"/>
          <p:cNvGrpSpPr/>
          <p:nvPr/>
        </p:nvGrpSpPr>
        <p:grpSpPr>
          <a:xfrm>
            <a:off x="-9387" y="5825651"/>
            <a:ext cx="1892021" cy="679396"/>
            <a:chOff x="0" y="4464101"/>
            <a:chExt cx="1892021" cy="679396"/>
          </a:xfrm>
        </p:grpSpPr>
        <p:pic>
          <p:nvPicPr>
            <p:cNvPr id="264" name="Google Shape;264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7" name="Google Shape;267;p35"/>
          <p:cNvGrpSpPr/>
          <p:nvPr/>
        </p:nvGrpSpPr>
        <p:grpSpPr>
          <a:xfrm>
            <a:off x="2651984" y="6069301"/>
            <a:ext cx="1920026" cy="679396"/>
            <a:chOff x="1910534" y="4464101"/>
            <a:chExt cx="1920026" cy="679396"/>
          </a:xfrm>
        </p:grpSpPr>
        <p:pic>
          <p:nvPicPr>
            <p:cNvPr id="268" name="Google Shape;268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35"/>
          <p:cNvGrpSpPr/>
          <p:nvPr/>
        </p:nvGrpSpPr>
        <p:grpSpPr>
          <a:xfrm>
            <a:off x="5339190" y="-2051699"/>
            <a:ext cx="3018967" cy="891707"/>
            <a:chOff x="0" y="26476"/>
            <a:chExt cx="2496665" cy="679396"/>
          </a:xfrm>
        </p:grpSpPr>
        <p:pic>
          <p:nvPicPr>
            <p:cNvPr id="272" name="Google Shape;272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35"/>
          <p:cNvGrpSpPr/>
          <p:nvPr/>
        </p:nvGrpSpPr>
        <p:grpSpPr>
          <a:xfrm>
            <a:off x="3062515" y="4199926"/>
            <a:ext cx="3018967" cy="891707"/>
            <a:chOff x="0" y="26476"/>
            <a:chExt cx="2496665" cy="679396"/>
          </a:xfrm>
        </p:grpSpPr>
        <p:pic>
          <p:nvPicPr>
            <p:cNvPr id="277" name="Google Shape;277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35"/>
          <p:cNvGrpSpPr/>
          <p:nvPr/>
        </p:nvGrpSpPr>
        <p:grpSpPr>
          <a:xfrm>
            <a:off x="6134440" y="4199926"/>
            <a:ext cx="3018967" cy="891707"/>
            <a:chOff x="0" y="26476"/>
            <a:chExt cx="2496665" cy="679396"/>
          </a:xfrm>
        </p:grpSpPr>
        <p:pic>
          <p:nvPicPr>
            <p:cNvPr id="282" name="Google Shape;282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5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4562675" y="-25450"/>
            <a:ext cx="4572000" cy="5193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2nd Semester </a:t>
            </a:r>
            <a:endParaRPr sz="3500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🖤 Unit 4: Archetype and the Hero’s Journey (The Odyssey and Greek Mythology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🖤 Unit 5: Delving into Character (Romeo and Juliet)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🖤 Unit 6: Researching Current Events (Nonfiction and Articles)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-9375" y="-25450"/>
            <a:ext cx="4572000" cy="51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1st Semester</a:t>
            </a:r>
            <a:r>
              <a:rPr lang="en" sz="35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35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🖤 </a:t>
            </a:r>
            <a:r>
              <a:rPr b="1" lang="en" sz="2200">
                <a:latin typeface="Quicksand"/>
                <a:ea typeface="Quicksand"/>
                <a:cs typeface="Quicksand"/>
                <a:sym typeface="Quicksand"/>
              </a:rPr>
              <a:t>Unit 1: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 American Voices (Speeches and essays.)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🖤 Unit 2: Character and Claim (Lord of the Flies)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🖤 Unit 3: Arguments in Action (Nonfiction Articles)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/>
          <p:nvPr/>
        </p:nvSpPr>
        <p:spPr>
          <a:xfrm>
            <a:off x="0" y="61315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Texts and Materials 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pSp>
        <p:nvGrpSpPr>
          <p:cNvPr id="293" name="Google Shape;293;p36"/>
          <p:cNvGrpSpPr/>
          <p:nvPr/>
        </p:nvGrpSpPr>
        <p:grpSpPr>
          <a:xfrm>
            <a:off x="0" y="26476"/>
            <a:ext cx="2496665" cy="679396"/>
            <a:chOff x="0" y="26476"/>
            <a:chExt cx="2496665" cy="679396"/>
          </a:xfrm>
        </p:grpSpPr>
        <p:pic>
          <p:nvPicPr>
            <p:cNvPr id="294" name="Google Shape;294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36"/>
          <p:cNvGrpSpPr/>
          <p:nvPr/>
        </p:nvGrpSpPr>
        <p:grpSpPr>
          <a:xfrm>
            <a:off x="2582117" y="26476"/>
            <a:ext cx="2639680" cy="679396"/>
            <a:chOff x="2582117" y="26476"/>
            <a:chExt cx="2639680" cy="679396"/>
          </a:xfrm>
        </p:grpSpPr>
        <p:pic>
          <p:nvPicPr>
            <p:cNvPr id="299" name="Google Shape;299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6"/>
          <p:cNvGrpSpPr/>
          <p:nvPr/>
        </p:nvGrpSpPr>
        <p:grpSpPr>
          <a:xfrm>
            <a:off x="0" y="4464101"/>
            <a:ext cx="3830560" cy="679396"/>
            <a:chOff x="0" y="4464101"/>
            <a:chExt cx="3830560" cy="679396"/>
          </a:xfrm>
        </p:grpSpPr>
        <p:pic>
          <p:nvPicPr>
            <p:cNvPr id="304" name="Google Shape;304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p36"/>
          <p:cNvGrpSpPr/>
          <p:nvPr/>
        </p:nvGrpSpPr>
        <p:grpSpPr>
          <a:xfrm>
            <a:off x="5307242" y="26476"/>
            <a:ext cx="2639680" cy="679396"/>
            <a:chOff x="2582117" y="26476"/>
            <a:chExt cx="2639680" cy="679396"/>
          </a:xfrm>
        </p:grpSpPr>
        <p:pic>
          <p:nvPicPr>
            <p:cNvPr id="311" name="Google Shape;311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p36"/>
          <p:cNvGrpSpPr/>
          <p:nvPr/>
        </p:nvGrpSpPr>
        <p:grpSpPr>
          <a:xfrm>
            <a:off x="3941063" y="4464101"/>
            <a:ext cx="3830560" cy="679396"/>
            <a:chOff x="0" y="4464101"/>
            <a:chExt cx="3830560" cy="679396"/>
          </a:xfrm>
        </p:grpSpPr>
        <p:pic>
          <p:nvPicPr>
            <p:cNvPr id="316" name="Google Shape;316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36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36"/>
          <p:cNvSpPr txBox="1"/>
          <p:nvPr/>
        </p:nvSpPr>
        <p:spPr>
          <a:xfrm>
            <a:off x="43350" y="1444025"/>
            <a:ext cx="8752500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Articles and stories from the textbook - Perspectives. Students may bring the book or remove the article or story we are reading.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</a:t>
            </a:r>
            <a:r>
              <a:rPr b="1"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Lord of the Flies</a:t>
            </a: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 (not in textbook; can purchase or check out from school library - will need mid September)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Highlighters (various colors) and small sticky notes are                 useful for annotating.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50" y="3913804"/>
            <a:ext cx="1229701" cy="12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6"/>
          <p:cNvSpPr txBox="1"/>
          <p:nvPr/>
        </p:nvSpPr>
        <p:spPr>
          <a:xfrm>
            <a:off x="7882150" y="3447550"/>
            <a:ext cx="17091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/>
        </p:nvSpPr>
        <p:spPr>
          <a:xfrm>
            <a:off x="0" y="68935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Absences and Late Work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pSp>
        <p:nvGrpSpPr>
          <p:cNvPr id="330" name="Google Shape;330;p37"/>
          <p:cNvGrpSpPr/>
          <p:nvPr/>
        </p:nvGrpSpPr>
        <p:grpSpPr>
          <a:xfrm>
            <a:off x="0" y="26476"/>
            <a:ext cx="2496665" cy="679396"/>
            <a:chOff x="0" y="26476"/>
            <a:chExt cx="2496665" cy="679396"/>
          </a:xfrm>
        </p:grpSpPr>
        <p:pic>
          <p:nvPicPr>
            <p:cNvPr id="331" name="Google Shape;331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37"/>
          <p:cNvGrpSpPr/>
          <p:nvPr/>
        </p:nvGrpSpPr>
        <p:grpSpPr>
          <a:xfrm>
            <a:off x="2582117" y="26476"/>
            <a:ext cx="2639680" cy="679396"/>
            <a:chOff x="2582117" y="26476"/>
            <a:chExt cx="2639680" cy="679396"/>
          </a:xfrm>
        </p:grpSpPr>
        <p:pic>
          <p:nvPicPr>
            <p:cNvPr id="336" name="Google Shape;336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37"/>
          <p:cNvGrpSpPr/>
          <p:nvPr/>
        </p:nvGrpSpPr>
        <p:grpSpPr>
          <a:xfrm>
            <a:off x="0" y="4464101"/>
            <a:ext cx="3830560" cy="679396"/>
            <a:chOff x="0" y="4464101"/>
            <a:chExt cx="3830560" cy="679396"/>
          </a:xfrm>
        </p:grpSpPr>
        <p:pic>
          <p:nvPicPr>
            <p:cNvPr id="341" name="Google Shape;341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7"/>
          <p:cNvGrpSpPr/>
          <p:nvPr/>
        </p:nvGrpSpPr>
        <p:grpSpPr>
          <a:xfrm>
            <a:off x="5307242" y="26476"/>
            <a:ext cx="2639680" cy="679396"/>
            <a:chOff x="2582117" y="26476"/>
            <a:chExt cx="2639680" cy="679396"/>
          </a:xfrm>
        </p:grpSpPr>
        <p:pic>
          <p:nvPicPr>
            <p:cNvPr id="348" name="Google Shape;348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37"/>
          <p:cNvGrpSpPr/>
          <p:nvPr/>
        </p:nvGrpSpPr>
        <p:grpSpPr>
          <a:xfrm>
            <a:off x="3941063" y="4464101"/>
            <a:ext cx="3830560" cy="679396"/>
            <a:chOff x="0" y="4464101"/>
            <a:chExt cx="3830560" cy="679396"/>
          </a:xfrm>
        </p:grpSpPr>
        <p:pic>
          <p:nvPicPr>
            <p:cNvPr id="353" name="Google Shape;353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37"/>
            <p:cNvPicPr preferRelativeResize="0"/>
            <p:nvPr/>
          </p:nvPicPr>
          <p:blipFill rotWithShape="1">
            <a:blip r:embed="rId3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9" name="Google Shape;359;p37"/>
          <p:cNvSpPr txBox="1"/>
          <p:nvPr/>
        </p:nvSpPr>
        <p:spPr>
          <a:xfrm>
            <a:off x="-32850" y="1596425"/>
            <a:ext cx="8752500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Assignments and </a:t>
            </a: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instructions</a:t>
            </a: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 are posted daily in Google Classroom.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Late work will be accepted in person (during lunch or after school) for up to 70% credit until the end of the unit.  </a:t>
            </a:r>
            <a:endParaRPr b="1"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🖤 Students should communicate with me regarding          extended illnesses or absences to make a plan to catch up. </a:t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60" name="Google Shape;3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150" y="3913804"/>
            <a:ext cx="1229701" cy="12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7"/>
          <p:cNvSpPr txBox="1"/>
          <p:nvPr/>
        </p:nvSpPr>
        <p:spPr>
          <a:xfrm>
            <a:off x="7882150" y="3447550"/>
            <a:ext cx="17091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Sign In: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/>
        </p:nvSpPr>
        <p:spPr>
          <a:xfrm>
            <a:off x="71675" y="-2665425"/>
            <a:ext cx="541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Welcome Back to School! </a:t>
            </a:r>
            <a:endParaRPr sz="48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71675" y="7019800"/>
            <a:ext cx="503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It’s a great day to be an Ayala Bulldog!  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68" name="Google Shape;3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762" y="89275"/>
            <a:ext cx="714013" cy="8917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2340000" dist="114300">
              <a:srgbClr val="000000">
                <a:alpha val="50000"/>
              </a:srgbClr>
            </a:outerShdw>
          </a:effectLst>
        </p:spPr>
      </p:pic>
      <p:grpSp>
        <p:nvGrpSpPr>
          <p:cNvPr id="369" name="Google Shape;369;p38"/>
          <p:cNvGrpSpPr/>
          <p:nvPr/>
        </p:nvGrpSpPr>
        <p:grpSpPr>
          <a:xfrm>
            <a:off x="-9410" y="4199926"/>
            <a:ext cx="3018967" cy="891707"/>
            <a:chOff x="0" y="26476"/>
            <a:chExt cx="2496665" cy="679396"/>
          </a:xfrm>
        </p:grpSpPr>
        <p:pic>
          <p:nvPicPr>
            <p:cNvPr id="370" name="Google Shape;370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38"/>
          <p:cNvGrpSpPr/>
          <p:nvPr/>
        </p:nvGrpSpPr>
        <p:grpSpPr>
          <a:xfrm>
            <a:off x="4402317" y="-2051699"/>
            <a:ext cx="2639680" cy="679396"/>
            <a:chOff x="2582117" y="26476"/>
            <a:chExt cx="2639680" cy="679396"/>
          </a:xfrm>
        </p:grpSpPr>
        <p:pic>
          <p:nvPicPr>
            <p:cNvPr id="375" name="Google Shape;375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897155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4635667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9" name="Google Shape;379;p38"/>
          <p:cNvGrpSpPr/>
          <p:nvPr/>
        </p:nvGrpSpPr>
        <p:grpSpPr>
          <a:xfrm>
            <a:off x="-9387" y="5825651"/>
            <a:ext cx="1892021" cy="679396"/>
            <a:chOff x="0" y="4464101"/>
            <a:chExt cx="1892021" cy="679396"/>
          </a:xfrm>
        </p:grpSpPr>
        <p:pic>
          <p:nvPicPr>
            <p:cNvPr id="380" name="Google Shape;380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38"/>
          <p:cNvGrpSpPr/>
          <p:nvPr/>
        </p:nvGrpSpPr>
        <p:grpSpPr>
          <a:xfrm>
            <a:off x="2651984" y="6069301"/>
            <a:ext cx="1920026" cy="679396"/>
            <a:chOff x="1910534" y="4464101"/>
            <a:chExt cx="1920026" cy="679396"/>
          </a:xfrm>
        </p:grpSpPr>
        <p:pic>
          <p:nvPicPr>
            <p:cNvPr id="384" name="Google Shape;384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2582117" y="44641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3244429" y="4692701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38"/>
          <p:cNvGrpSpPr/>
          <p:nvPr/>
        </p:nvGrpSpPr>
        <p:grpSpPr>
          <a:xfrm>
            <a:off x="5339190" y="-2051699"/>
            <a:ext cx="3018967" cy="891707"/>
            <a:chOff x="0" y="26476"/>
            <a:chExt cx="2496665" cy="679396"/>
          </a:xfrm>
        </p:grpSpPr>
        <p:pic>
          <p:nvPicPr>
            <p:cNvPr id="388" name="Google Shape;388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" name="Google Shape;392;p38"/>
          <p:cNvGrpSpPr/>
          <p:nvPr/>
        </p:nvGrpSpPr>
        <p:grpSpPr>
          <a:xfrm>
            <a:off x="3062515" y="4199926"/>
            <a:ext cx="3018967" cy="891707"/>
            <a:chOff x="0" y="26476"/>
            <a:chExt cx="2496665" cy="679396"/>
          </a:xfrm>
        </p:grpSpPr>
        <p:pic>
          <p:nvPicPr>
            <p:cNvPr id="393" name="Google Shape;393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Google Shape;397;p38"/>
          <p:cNvGrpSpPr/>
          <p:nvPr/>
        </p:nvGrpSpPr>
        <p:grpSpPr>
          <a:xfrm>
            <a:off x="6134440" y="4199926"/>
            <a:ext cx="3018967" cy="891707"/>
            <a:chOff x="0" y="26476"/>
            <a:chExt cx="2496665" cy="679396"/>
          </a:xfrm>
        </p:grpSpPr>
        <p:pic>
          <p:nvPicPr>
            <p:cNvPr id="398" name="Google Shape;398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643558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305890" y="264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8"/>
            <p:cNvPicPr preferRelativeResize="0"/>
            <p:nvPr/>
          </p:nvPicPr>
          <p:blipFill rotWithShape="1">
            <a:blip r:embed="rId4">
              <a:alphaModFix/>
            </a:blip>
            <a:srcRect b="23618" l="13519" r="12483" t="15065"/>
            <a:stretch/>
          </p:blipFill>
          <p:spPr>
            <a:xfrm>
              <a:off x="1910534" y="255076"/>
              <a:ext cx="586131" cy="45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2" name="Google Shape;402;p38"/>
          <p:cNvSpPr txBox="1"/>
          <p:nvPr>
            <p:ph idx="1" type="body"/>
          </p:nvPr>
        </p:nvSpPr>
        <p:spPr>
          <a:xfrm>
            <a:off x="3089325" y="-25450"/>
            <a:ext cx="6045300" cy="5117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Categories </a:t>
            </a: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35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03" name="Google Shape;403;p38"/>
          <p:cNvSpPr txBox="1"/>
          <p:nvPr>
            <p:ph idx="1" type="body"/>
          </p:nvPr>
        </p:nvSpPr>
        <p:spPr>
          <a:xfrm>
            <a:off x="-9375" y="-25475"/>
            <a:ext cx="3098700" cy="5117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Lobster"/>
                <a:ea typeface="Lobster"/>
                <a:cs typeface="Lobster"/>
                <a:sym typeface="Lobster"/>
              </a:rPr>
              <a:t>Grades: </a:t>
            </a:r>
            <a:endParaRPr sz="35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404" name="Google Shape;404;p38"/>
          <p:cNvGraphicFramePr/>
          <p:nvPr/>
        </p:nvGraphicFramePr>
        <p:xfrm>
          <a:off x="70500" y="100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{98704A6F-09D4-4C0A-BFE3-0FCD098A5C14}</a:tableStyleId>
              </a:tblPr>
              <a:tblGrid>
                <a:gridCol w="1842900"/>
                <a:gridCol w="963325"/>
              </a:tblGrid>
              <a:tr h="61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89.5 - 100 %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 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79.5 - 89.0%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69.5 - 79.4% 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59.5 - 69.4% 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0-59.4%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5" name="Google Shape;405;p38"/>
          <p:cNvGraphicFramePr/>
          <p:nvPr/>
        </p:nvGraphicFramePr>
        <p:xfrm>
          <a:off x="3285000" y="100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{98704A6F-09D4-4C0A-BFE3-0FCD098A5C14}</a:tableStyleId>
              </a:tblPr>
              <a:tblGrid>
                <a:gridCol w="4101050"/>
                <a:gridCol w="1748625"/>
              </a:tblGrid>
              <a:tr h="61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Writing </a:t>
                      </a:r>
                      <a:r>
                        <a:rPr lang="en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 essays, journals)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30%</a:t>
                      </a: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Reading </a:t>
                      </a:r>
                      <a:r>
                        <a:rPr lang="en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(book reports, vocabulary, unit tests)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20%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Speaking and Listening </a:t>
                      </a:r>
                      <a:r>
                        <a:rPr lang="en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(Debates, Discussions, Socratic Seminars, Presentations) 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20%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Classwork / Homework 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30%</a:t>
                      </a:r>
                      <a:endParaRPr sz="2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